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6858000"/>
  <p:notesSz cx="6858000" cy="9144000"/>
  <p:defaultTextStyle>
    <a:lvl1pPr marL="40639" marR="40639">
      <a:defRPr>
        <a:uFill>
          <a:solidFill/>
        </a:uFill>
        <a:latin typeface="+mn-lt"/>
        <a:ea typeface="+mn-ea"/>
        <a:cs typeface="+mn-cs"/>
        <a:sym typeface="Arial"/>
      </a:defRPr>
    </a:lvl1pPr>
    <a:lvl2pPr marL="40639" marR="40639" indent="342900">
      <a:defRPr>
        <a:uFill>
          <a:solidFill/>
        </a:uFill>
        <a:latin typeface="+mn-lt"/>
        <a:ea typeface="+mn-ea"/>
        <a:cs typeface="+mn-cs"/>
        <a:sym typeface="Arial"/>
      </a:defRPr>
    </a:lvl2pPr>
    <a:lvl3pPr marL="40639" marR="40639" indent="685800">
      <a:defRPr>
        <a:uFill>
          <a:solidFill/>
        </a:uFill>
        <a:latin typeface="+mn-lt"/>
        <a:ea typeface="+mn-ea"/>
        <a:cs typeface="+mn-cs"/>
        <a:sym typeface="Arial"/>
      </a:defRPr>
    </a:lvl3pPr>
    <a:lvl4pPr marL="40639" marR="40639" indent="1028700">
      <a:defRPr>
        <a:uFill>
          <a:solidFill/>
        </a:uFill>
        <a:latin typeface="+mn-lt"/>
        <a:ea typeface="+mn-ea"/>
        <a:cs typeface="+mn-cs"/>
        <a:sym typeface="Arial"/>
      </a:defRPr>
    </a:lvl4pPr>
    <a:lvl5pPr marL="40639" marR="40639" indent="1371600">
      <a:defRPr>
        <a:uFill>
          <a:solidFill/>
        </a:uFill>
        <a:latin typeface="+mn-lt"/>
        <a:ea typeface="+mn-ea"/>
        <a:cs typeface="+mn-cs"/>
        <a:sym typeface="Arial"/>
      </a:defRPr>
    </a:lvl5pPr>
    <a:lvl6pPr marL="40639" marR="40639" indent="1714500">
      <a:defRPr>
        <a:uFill>
          <a:solidFill/>
        </a:uFill>
        <a:latin typeface="+mn-lt"/>
        <a:ea typeface="+mn-ea"/>
        <a:cs typeface="+mn-cs"/>
        <a:sym typeface="Arial"/>
      </a:defRPr>
    </a:lvl6pPr>
    <a:lvl7pPr marL="40639" marR="40639" indent="2057400">
      <a:defRPr>
        <a:uFill>
          <a:solidFill/>
        </a:uFill>
        <a:latin typeface="+mn-lt"/>
        <a:ea typeface="+mn-ea"/>
        <a:cs typeface="+mn-cs"/>
        <a:sym typeface="Arial"/>
      </a:defRPr>
    </a:lvl7pPr>
    <a:lvl8pPr marL="40639" marR="40639" indent="2400300">
      <a:defRPr>
        <a:uFill>
          <a:solidFill/>
        </a:uFill>
        <a:latin typeface="+mn-lt"/>
        <a:ea typeface="+mn-ea"/>
        <a:cs typeface="+mn-cs"/>
        <a:sym typeface="Arial"/>
      </a:defRPr>
    </a:lvl8pPr>
    <a:lvl9pPr marL="40639" marR="40639" indent="2743200">
      <a:defRPr>
        <a:uFill>
          <a:solidFill/>
        </a:uFill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3" name="Shape 10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5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16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.jpeg"/><Relationship Id="rId8" Type="http://schemas.openxmlformats.org/officeDocument/2006/relationships/image" Target="../media/image9.pn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1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2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4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0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Example_6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09PreAlg LNHeader06-07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09PreAlg LTHeader06-07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1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09_Pre-Algbra EndOf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09_PreAlg_MasterInterfac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09_Pre-Algbra-Nav_Bar-shor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09_PAlg-ForwardDEAD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09PreAlg LNHeader06-07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09PreAlg LTHeader06-07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3_Default Design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4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CheckPointICON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467600" y="776287"/>
            <a:ext cx="1222375" cy="376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5Min Check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98487" y="657225"/>
            <a:ext cx="6792913" cy="625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09PreAlg LNHeader06-07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09PreAlg LTHeader06-07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21"/>
          <p:cNvSpPr/>
          <p:nvPr/>
        </p:nvSpPr>
        <p:spPr>
          <a:xfrm>
            <a:off x="3886200" y="800100"/>
            <a:ext cx="31369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0"/>
              </a:spcBef>
              <a:buClr>
                <a:srgbClr val="0EA55E"/>
              </a:buClr>
              <a:buFont typeface="Arial"/>
              <a:defRPr b="1">
                <a:solidFill>
                  <a:srgbClr val="0EA55E"/>
                </a:solidFill>
                <a:uFill>
                  <a:solidFill>
                    <a:srgbClr val="0EA55E"/>
                  </a:solidFill>
                </a:uFill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0EA55E"/>
                </a:solidFill>
                <a:uFill>
                  <a:solidFill>
                    <a:srgbClr val="0EA55E"/>
                  </a:solidFill>
                </a:uFill>
              </a:rPr>
              <a:t>Over Lesson 6–6</a:t>
            </a:r>
          </a:p>
        </p:txBody>
      </p:sp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2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09PreAlg LNHeader06-07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09PreAlg LTHeader06-07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5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Example_1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09PreAlg LNHeader06-07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09PreAlg LTHeader06-07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6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09PreAlg LNHeader06-07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09PreAlg LTHeader06-07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Real World Ex_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7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Example_3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09PreAlg LNHeader06-07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09PreAlg LTHeader06-07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8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Example_4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09PreAlg LNHeader06-07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09PreAlg LTHeader06-07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9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Example_5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09PreAlg LNHeader06-07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09PreAlg LTHeader06-07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Lesson Menu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9625" y="685800"/>
            <a:ext cx="3683001" cy="1100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09PreAlg LNHeader06-07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09PreAlg LTHeader06-07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>
            <p:ph type="title"/>
          </p:nvPr>
        </p:nvSpPr>
        <p:spPr>
          <a:xfrm>
            <a:off x="5486400" y="6953250"/>
            <a:ext cx="3657600" cy="182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ransition spd="med" advClick="1"/>
  <p:txStyles>
    <p:titleStyle>
      <a:lvl1pPr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1pPr>
      <a:lvl2pPr indent="2286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2pPr>
      <a:lvl3pPr indent="4572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3pPr>
      <a:lvl4pPr indent="6858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4pPr>
      <a:lvl5pPr indent="9144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5pPr>
      <a:lvl6pPr indent="11430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6pPr>
      <a:lvl7pPr indent="13716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7pPr>
      <a:lvl8pPr indent="16002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8pPr>
      <a:lvl9pPr indent="18288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9pPr>
    </p:titleStyle>
    <p:bodyStyle>
      <a:lvl1pPr marL="383540" marR="40639" indent="-34290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1pPr>
      <a:lvl2pPr marL="824411" marR="40639" indent="-326571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2pPr>
      <a:lvl3pPr marL="1259839" marR="40639" indent="-30480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3pPr>
      <a:lvl4pPr marL="17780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4pPr>
      <a:lvl5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5pPr>
      <a:lvl6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6pPr>
      <a:lvl7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7pPr>
      <a:lvl8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8pPr>
      <a:lvl9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9pPr>
    </p:bodyStyle>
    <p:otherStyle>
      <a:lvl1pPr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1pPr>
      <a:lvl2pPr indent="2286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2pPr>
      <a:lvl3pPr indent="4572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3pPr>
      <a:lvl4pPr indent="6858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4pPr>
      <a:lvl5pPr indent="9144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5pPr>
      <a:lvl6pPr indent="11430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6pPr>
      <a:lvl7pPr indent="13716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7pPr>
      <a:lvl8pPr indent="16002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8pPr>
      <a:lvl9pPr indent="18288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3" Type="http://schemas.openxmlformats.org/officeDocument/2006/relationships/image" Target="../media/image1.jpeg"/><Relationship Id="rId4" Type="http://schemas.openxmlformats.org/officeDocument/2006/relationships/image" Target="../media/image6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3" Type="http://schemas.openxmlformats.org/officeDocument/2006/relationships/image" Target="../media/image1.jpeg"/><Relationship Id="rId4" Type="http://schemas.openxmlformats.org/officeDocument/2006/relationships/image" Target="../media/image39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Relationship Id="rId3" Type="http://schemas.openxmlformats.org/officeDocument/2006/relationships/image" Target="../media/image1.jpeg"/><Relationship Id="rId4" Type="http://schemas.openxmlformats.org/officeDocument/2006/relationships/image" Target="../media/image7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9.xml"/><Relationship Id="rId3" Type="http://schemas.openxmlformats.org/officeDocument/2006/relationships/slide" Target="slide10.xml"/><Relationship Id="rId4" Type="http://schemas.openxmlformats.org/officeDocument/2006/relationships/slide" Target="slide11.xml"/><Relationship Id="rId5" Type="http://schemas.openxmlformats.org/officeDocument/2006/relationships/slide" Target="slide12.xml"/><Relationship Id="rId6" Type="http://schemas.openxmlformats.org/officeDocument/2006/relationships/slide" Target="slide17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19.png"/><Relationship Id="rId4" Type="http://schemas.openxmlformats.org/officeDocument/2006/relationships/image" Target="../media/image2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6E6E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09_Pre_Alg NA Splash Flash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Splash Screen</a:t>
            </a:r>
          </a:p>
        </p:txBody>
      </p:sp>
      <p:pic>
        <p:nvPicPr>
          <p:cNvPr id="107" name="09_Pre_Alg Splash Arm.png"/>
          <p:cNvPicPr/>
          <p:nvPr/>
        </p:nvPicPr>
        <p:blipFill>
          <a:blip r:embed="rId3">
            <a:extLst/>
          </a:blip>
          <a:srcRect l="18124" t="63333" r="62915" b="17778"/>
          <a:stretch>
            <a:fillRect/>
          </a:stretch>
        </p:blipFill>
        <p:spPr>
          <a:xfrm>
            <a:off x="5276850" y="4343400"/>
            <a:ext cx="1733550" cy="129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09PreAlg LNHeader06-07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43550" y="4648200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09PreAlg LTHeader06-07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9275" y="4884737"/>
            <a:ext cx="7324726" cy="41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Vocabulary</a:t>
            </a:r>
          </a:p>
        </p:txBody>
      </p:sp>
      <p:pic>
        <p:nvPicPr>
          <p:cNvPr id="175" name="New Vocab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/>
        </p:nvSpPr>
        <p:spPr>
          <a:xfrm>
            <a:off x="812800" y="1828800"/>
            <a:ext cx="7632700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similar figures</a:t>
            </a:r>
          </a:p>
        </p:txBody>
      </p:sp>
      <p:sp>
        <p:nvSpPr>
          <p:cNvPr id="177" name="Shape 177"/>
          <p:cNvSpPr/>
          <p:nvPr/>
        </p:nvSpPr>
        <p:spPr>
          <a:xfrm>
            <a:off x="812800" y="2466975"/>
            <a:ext cx="76327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>
                <a:uFillTx/>
              </a:defRPr>
            </a:pPr>
            <a:r>
              <a:rPr sz="2800">
                <a:uFill>
                  <a:solidFill/>
                </a:uFill>
              </a:rPr>
              <a:t>corresponding parts</a:t>
            </a:r>
            <a:endParaRPr sz="2800">
              <a:uFill>
                <a:solidFill/>
              </a:uFill>
            </a:endParaRPr>
          </a:p>
          <a:p>
            <a:pPr lvl="0"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>
                <a:uFillTx/>
              </a:defRPr>
            </a:pPr>
            <a:r>
              <a:rPr sz="2800">
                <a:uFill>
                  <a:solidFill/>
                </a:uFill>
              </a:rPr>
              <a:t>congruent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7" grpId="3"/>
      <p:bldP build="whole" bldLvl="1" animBg="1" rev="0" advAuto="0" spid="176" grpId="2"/>
      <p:bldP build="whole" bldLvl="1" animBg="1" rev="0" advAuto="0" spid="17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Concept</a:t>
            </a:r>
          </a:p>
        </p:txBody>
      </p:sp>
      <p:pic>
        <p:nvPicPr>
          <p:cNvPr id="180" name="PALG-CH6-301-KC_A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150" y="1066800"/>
            <a:ext cx="8239125" cy="46243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533400" y="4572000"/>
            <a:ext cx="7937500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Since figure </a:t>
            </a:r>
            <a:r>
              <a:rPr i="1" sz="2400">
                <a:uFill>
                  <a:solidFill/>
                </a:uFill>
              </a:rPr>
              <a:t>MNOP</a:t>
            </a:r>
            <a:r>
              <a:rPr sz="2400">
                <a:uFill>
                  <a:solidFill/>
                </a:uFill>
              </a:rPr>
              <a:t> ~ figure </a:t>
            </a:r>
            <a:r>
              <a:rPr i="1" sz="2400">
                <a:uFill>
                  <a:solidFill/>
                </a:uFill>
              </a:rPr>
              <a:t>ABCD</a:t>
            </a:r>
            <a:r>
              <a:rPr sz="2400">
                <a:uFill>
                  <a:solidFill/>
                </a:uFill>
              </a:rPr>
              <a:t>, the corresponding angles are congruent and the corresponding sides are proportional.</a:t>
            </a:r>
          </a:p>
        </p:txBody>
      </p:sp>
      <p:sp>
        <p:nvSpPr>
          <p:cNvPr id="183" name="Shape 1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 A</a:t>
            </a:r>
          </a:p>
        </p:txBody>
      </p:sp>
      <p:sp>
        <p:nvSpPr>
          <p:cNvPr id="184" name="Shape 184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Find Measures of Similar Figures</a:t>
            </a:r>
          </a:p>
        </p:txBody>
      </p:sp>
      <p:sp>
        <p:nvSpPr>
          <p:cNvPr id="185" name="Shape 185"/>
          <p:cNvSpPr/>
          <p:nvPr/>
        </p:nvSpPr>
        <p:spPr>
          <a:xfrm>
            <a:off x="876300" y="1503362"/>
            <a:ext cx="3708400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A.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The figures are similar. Find the missing measure.</a:t>
            </a:r>
          </a:p>
        </p:txBody>
      </p:sp>
      <p:pic>
        <p:nvPicPr>
          <p:cNvPr id="186" name="PALG09-06-01b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4400" y="1143000"/>
            <a:ext cx="3714751" cy="3143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3"/>
      <p:bldP build="p" bldLvl="5" animBg="1" rev="0" advAuto="0" spid="185" grpId="1"/>
      <p:bldP build="whole" bldLvl="1" animBg="1" rev="0" advAuto="0" spid="186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6-7-1al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6700" y="1651000"/>
            <a:ext cx="1444626" cy="787400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hape 1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 A</a:t>
            </a:r>
          </a:p>
        </p:txBody>
      </p:sp>
      <p:sp>
        <p:nvSpPr>
          <p:cNvPr id="190" name="Shape 190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Find Measures of Similar Figures</a:t>
            </a:r>
          </a:p>
        </p:txBody>
      </p:sp>
      <p:sp>
        <p:nvSpPr>
          <p:cNvPr id="191" name="Shape 191"/>
          <p:cNvSpPr/>
          <p:nvPr/>
        </p:nvSpPr>
        <p:spPr>
          <a:xfrm>
            <a:off x="533400" y="5486400"/>
            <a:ext cx="82423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The value of 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x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is 8.25.</a:t>
            </a:r>
          </a:p>
        </p:txBody>
      </p:sp>
      <p:sp>
        <p:nvSpPr>
          <p:cNvPr id="192" name="Shape 192"/>
          <p:cNvSpPr/>
          <p:nvPr/>
        </p:nvSpPr>
        <p:spPr>
          <a:xfrm>
            <a:off x="4191000" y="1817687"/>
            <a:ext cx="42926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Write a proportion.</a:t>
            </a:r>
          </a:p>
        </p:txBody>
      </p:sp>
      <p:sp>
        <p:nvSpPr>
          <p:cNvPr id="193" name="Shape 193"/>
          <p:cNvSpPr/>
          <p:nvPr/>
        </p:nvSpPr>
        <p:spPr>
          <a:xfrm>
            <a:off x="4191000" y="2638425"/>
            <a:ext cx="45593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Replace </a:t>
            </a:r>
            <a:r>
              <a:rPr i="1" sz="2400">
                <a:uFill>
                  <a:solidFill/>
                </a:uFill>
              </a:rPr>
              <a:t>MP</a:t>
            </a:r>
            <a:r>
              <a:rPr sz="2400">
                <a:uFill>
                  <a:solidFill/>
                </a:uFill>
              </a:rPr>
              <a:t> with 3, </a:t>
            </a:r>
            <a:r>
              <a:rPr i="1" sz="2400">
                <a:uFill>
                  <a:solidFill/>
                </a:uFill>
              </a:rPr>
              <a:t>AD</a:t>
            </a:r>
            <a:r>
              <a:rPr sz="2400">
                <a:uFill>
                  <a:solidFill/>
                </a:uFill>
              </a:rPr>
              <a:t> with 12, </a:t>
            </a:r>
            <a:r>
              <a:rPr i="1" sz="2400">
                <a:uFill>
                  <a:solidFill/>
                </a:uFill>
              </a:rPr>
              <a:t>PO</a:t>
            </a:r>
            <a:r>
              <a:rPr sz="2400">
                <a:uFill>
                  <a:solidFill/>
                </a:uFill>
              </a:rPr>
              <a:t> with 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, and </a:t>
            </a:r>
            <a:r>
              <a:rPr i="1" sz="2400">
                <a:uFill>
                  <a:solidFill/>
                </a:uFill>
              </a:rPr>
              <a:t>DC</a:t>
            </a:r>
            <a:r>
              <a:rPr sz="2400">
                <a:uFill>
                  <a:solidFill/>
                </a:uFill>
              </a:rPr>
              <a:t> with 33.</a:t>
            </a:r>
          </a:p>
        </p:txBody>
      </p:sp>
      <p:sp>
        <p:nvSpPr>
          <p:cNvPr id="194" name="Shape 194"/>
          <p:cNvSpPr/>
          <p:nvPr/>
        </p:nvSpPr>
        <p:spPr>
          <a:xfrm>
            <a:off x="4191000" y="3579812"/>
            <a:ext cx="42926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Find the cross products.</a:t>
            </a:r>
          </a:p>
        </p:txBody>
      </p:sp>
      <p:sp>
        <p:nvSpPr>
          <p:cNvPr id="195" name="Shape 195"/>
          <p:cNvSpPr/>
          <p:nvPr/>
        </p:nvSpPr>
        <p:spPr>
          <a:xfrm>
            <a:off x="4191000" y="4189412"/>
            <a:ext cx="42926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Multiply.</a:t>
            </a:r>
          </a:p>
        </p:txBody>
      </p:sp>
      <p:sp>
        <p:nvSpPr>
          <p:cNvPr id="196" name="Shape 196"/>
          <p:cNvSpPr/>
          <p:nvPr/>
        </p:nvSpPr>
        <p:spPr>
          <a:xfrm>
            <a:off x="4191000" y="4799012"/>
            <a:ext cx="42926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Divide each side by 12.</a:t>
            </a:r>
          </a:p>
        </p:txBody>
      </p:sp>
      <p:pic>
        <p:nvPicPr>
          <p:cNvPr id="197" name="6-7-1.png"/>
          <p:cNvPicPr/>
          <p:nvPr/>
        </p:nvPicPr>
        <p:blipFill>
          <a:blip r:embed="rId3">
            <a:extLst/>
          </a:blip>
          <a:srcRect l="0" t="53695" r="0" b="31256"/>
          <a:stretch>
            <a:fillRect/>
          </a:stretch>
        </p:blipFill>
        <p:spPr>
          <a:xfrm>
            <a:off x="1317625" y="3530600"/>
            <a:ext cx="1882775" cy="536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6-7-1.png"/>
          <p:cNvPicPr/>
          <p:nvPr/>
        </p:nvPicPr>
        <p:blipFill>
          <a:blip r:embed="rId3">
            <a:extLst/>
          </a:blip>
          <a:srcRect l="0" t="67854" r="0" b="15493"/>
          <a:stretch>
            <a:fillRect/>
          </a:stretch>
        </p:blipFill>
        <p:spPr>
          <a:xfrm>
            <a:off x="1317625" y="4035425"/>
            <a:ext cx="1882775" cy="593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6-7-1.png"/>
          <p:cNvPicPr/>
          <p:nvPr/>
        </p:nvPicPr>
        <p:blipFill>
          <a:blip r:embed="rId3">
            <a:extLst/>
          </a:blip>
          <a:srcRect l="0" t="86553" r="0" b="0"/>
          <a:stretch>
            <a:fillRect/>
          </a:stretch>
        </p:blipFill>
        <p:spPr>
          <a:xfrm>
            <a:off x="1317625" y="4702175"/>
            <a:ext cx="1882775" cy="479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6-7-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98625" y="2611437"/>
            <a:ext cx="1177925" cy="795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nodeType="after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1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nodeType="afterEffect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500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0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nodeType="afterEffect" presetClass="entr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9" dur="500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Class="entr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2" dur="5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presetClass="entr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7" dur="500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Class="entr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0" dur="5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4" grpId="6"/>
      <p:bldP build="p" bldLvl="5" animBg="1" rev="0" advAuto="0" spid="191" grpId="11"/>
      <p:bldP build="whole" bldLvl="1" animBg="1" rev="0" advAuto="0" spid="200" grpId="3"/>
      <p:bldP build="whole" bldLvl="1" animBg="1" rev="0" advAuto="0" spid="198" grpId="7"/>
      <p:bldP build="p" bldLvl="5" animBg="1" rev="0" advAuto="0" spid="193" grpId="4"/>
      <p:bldP build="whole" bldLvl="1" animBg="1" rev="0" advAuto="0" spid="188" grpId="1"/>
      <p:bldP build="p" bldLvl="5" animBg="1" rev="0" advAuto="0" spid="195" grpId="8"/>
      <p:bldP build="p" bldLvl="5" animBg="1" rev="0" advAuto="0" spid="192" grpId="2"/>
      <p:bldP build="whole" bldLvl="1" animBg="1" rev="0" advAuto="0" spid="199" grpId="9"/>
      <p:bldP build="p" bldLvl="5" animBg="1" rev="0" advAuto="0" spid="196" grpId="10"/>
      <p:bldP build="whole" bldLvl="1" animBg="1" rev="0" advAuto="0" spid="197" grpId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 A</a:t>
            </a:r>
          </a:p>
        </p:txBody>
      </p:sp>
      <p:sp>
        <p:nvSpPr>
          <p:cNvPr id="203" name="Shape 203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Find Measures of Similar Figures</a:t>
            </a:r>
          </a:p>
        </p:txBody>
      </p:sp>
      <p:sp>
        <p:nvSpPr>
          <p:cNvPr id="204" name="Shape 204"/>
          <p:cNvSpPr/>
          <p:nvPr/>
        </p:nvSpPr>
        <p:spPr>
          <a:xfrm>
            <a:off x="533400" y="5980112"/>
            <a:ext cx="82423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12</a:t>
            </a:r>
          </a:p>
        </p:txBody>
      </p:sp>
      <p:sp>
        <p:nvSpPr>
          <p:cNvPr id="205" name="Shape 205"/>
          <p:cNvSpPr/>
          <p:nvPr/>
        </p:nvSpPr>
        <p:spPr>
          <a:xfrm>
            <a:off x="876300" y="1503362"/>
            <a:ext cx="4165600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B.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The figures are similar. Find the missing measure.</a:t>
            </a:r>
          </a:p>
        </p:txBody>
      </p:sp>
      <p:sp>
        <p:nvSpPr>
          <p:cNvPr id="206" name="Shape 206"/>
          <p:cNvSpPr/>
          <p:nvPr/>
        </p:nvSpPr>
        <p:spPr>
          <a:xfrm>
            <a:off x="533400" y="2362200"/>
            <a:ext cx="5422901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Sides measuring 10 and 5 are corresponding and sides measuring 24 and 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are corresponding.</a:t>
            </a:r>
          </a:p>
        </p:txBody>
      </p:sp>
      <p:grpSp>
        <p:nvGrpSpPr>
          <p:cNvPr id="209" name="Group 209"/>
          <p:cNvGrpSpPr/>
          <p:nvPr/>
        </p:nvGrpSpPr>
        <p:grpSpPr>
          <a:xfrm>
            <a:off x="1295399" y="3548062"/>
            <a:ext cx="7480301" cy="795338"/>
            <a:chOff x="0" y="0"/>
            <a:chExt cx="7480300" cy="795337"/>
          </a:xfrm>
        </p:grpSpPr>
        <p:pic>
          <p:nvPicPr>
            <p:cNvPr id="207" name="C06-7_1b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177925" cy="795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8" name="Shape 208"/>
            <p:cNvSpPr/>
            <p:nvPr/>
          </p:nvSpPr>
          <p:spPr>
            <a:xfrm>
              <a:off x="3187700" y="241300"/>
              <a:ext cx="42926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Font typeface="Arial"/>
                <a:defRPr sz="2400"/>
              </a:lvl1pPr>
            </a:lstStyle>
            <a:p>
              <a:pPr lvl="0">
                <a:defRPr sz="1800">
                  <a:uFillTx/>
                </a:defRPr>
              </a:pPr>
              <a:r>
                <a:rPr sz="2400">
                  <a:uFill>
                    <a:solidFill/>
                  </a:uFill>
                </a:rPr>
                <a:t>Write a proportion.</a:t>
              </a:r>
            </a:p>
          </p:txBody>
        </p:sp>
      </p:grpSp>
      <p:sp>
        <p:nvSpPr>
          <p:cNvPr id="210" name="Shape 210"/>
          <p:cNvSpPr/>
          <p:nvPr/>
        </p:nvSpPr>
        <p:spPr>
          <a:xfrm>
            <a:off x="533400" y="4456112"/>
            <a:ext cx="8089900" cy="123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983990" indent="-360045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1066800" algn="r"/>
                <a:tab pos="1181100" algn="l"/>
                <a:tab pos="18669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10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	= 5 ● 24	Find the cross products.</a:t>
            </a:r>
            <a:endParaRPr sz="2400">
              <a:uFill>
                <a:solidFill/>
              </a:uFill>
            </a:endParaRPr>
          </a:p>
          <a:p>
            <a:pPr lvl="0" marL="3983990" indent="-360045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1066800" algn="r"/>
                <a:tab pos="1181100" algn="l"/>
                <a:tab pos="18669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10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	= 120	Simplify.</a:t>
            </a:r>
            <a:endParaRPr sz="2400">
              <a:uFill>
                <a:solidFill/>
              </a:uFill>
            </a:endParaRPr>
          </a:p>
          <a:p>
            <a:pPr lvl="0" marL="3983990" indent="-360045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1066800" algn="r"/>
                <a:tab pos="1181100" algn="l"/>
                <a:tab pos="18669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	= 12	Divide each side by 10.</a:t>
            </a:r>
          </a:p>
        </p:txBody>
      </p:sp>
      <p:pic>
        <p:nvPicPr>
          <p:cNvPr id="211" name="PALG06-07-01b-A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67300" y="1295400"/>
            <a:ext cx="3619500" cy="14430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5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500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500"/>
                                        <p:tgtEl>
                                          <p:spTgt spid="20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0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0" grpId="5"/>
      <p:bldP build="p" bldLvl="5" animBg="1" rev="0" advAuto="0" spid="204" grpId="6"/>
      <p:bldP build="whole" bldLvl="1" animBg="1" rev="0" advAuto="0" spid="206" grpId="3"/>
      <p:bldP build="whole" bldLvl="1" animBg="1" rev="0" advAuto="0" spid="209" grpId="4"/>
      <p:bldP build="whole" bldLvl="1" animBg="1" rev="0" advAuto="0" spid="211" grpId="2"/>
      <p:bldP build="p" bldLvl="5" animBg="1" rev="0" advAuto="0" spid="20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1CYP A</a:t>
            </a:r>
          </a:p>
        </p:txBody>
      </p:sp>
      <p:sp>
        <p:nvSpPr>
          <p:cNvPr id="214" name="Shape 214"/>
          <p:cNvSpPr/>
          <p:nvPr/>
        </p:nvSpPr>
        <p:spPr>
          <a:xfrm>
            <a:off x="895350" y="3038475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15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hape 217"/>
          <p:cNvSpPr/>
          <p:nvPr/>
        </p:nvSpPr>
        <p:spPr>
          <a:xfrm>
            <a:off x="914400" y="210820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1.5 m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6 m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10 m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16.7 m</a:t>
            </a:r>
          </a:p>
        </p:txBody>
      </p:sp>
      <p:sp>
        <p:nvSpPr>
          <p:cNvPr id="218" name="Shape 218"/>
          <p:cNvSpPr/>
          <p:nvPr/>
        </p:nvSpPr>
        <p:spPr>
          <a:xfrm>
            <a:off x="533400" y="1504950"/>
            <a:ext cx="83947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A.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The figures are similar. Find the missing measure.</a:t>
            </a:r>
          </a:p>
        </p:txBody>
      </p:sp>
      <p:pic>
        <p:nvPicPr>
          <p:cNvPr id="219" name="6-7-1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76600" y="1911350"/>
            <a:ext cx="5375275" cy="1285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822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22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6" grpId="2"/>
      <p:bldP build="whole" bldLvl="1" animBg="1" rev="0" advAuto="0" spid="215" grpId="1"/>
      <p:bldP build="whole" bldLvl="1" animBg="1" rev="0" advAuto="0" spid="219" grpId="4"/>
      <p:bldP build="whole" bldLvl="1" animBg="1" rev="0" advAuto="0" spid="218" grpId="3"/>
      <p:bldP build="whole" bldLvl="1" animBg="1" rev="0" advAuto="0" spid="217" grpId="5"/>
      <p:bldP build="whole" bldLvl="1" animBg="1" rev="0" advAuto="0" spid="214" grpId="6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 B CYP</a:t>
            </a:r>
          </a:p>
        </p:txBody>
      </p:sp>
      <p:sp>
        <p:nvSpPr>
          <p:cNvPr id="222" name="Shape 222"/>
          <p:cNvSpPr/>
          <p:nvPr/>
        </p:nvSpPr>
        <p:spPr>
          <a:xfrm>
            <a:off x="838200" y="289560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4.5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8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10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18</a:t>
            </a:r>
          </a:p>
        </p:txBody>
      </p:sp>
      <p:sp>
        <p:nvSpPr>
          <p:cNvPr id="223" name="Shape 223"/>
          <p:cNvSpPr/>
          <p:nvPr/>
        </p:nvSpPr>
        <p:spPr>
          <a:xfrm>
            <a:off x="476250" y="1498600"/>
            <a:ext cx="3657600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B.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The figures are similar. Find the missing value of 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x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.</a:t>
            </a:r>
          </a:p>
        </p:txBody>
      </p:sp>
      <p:sp>
        <p:nvSpPr>
          <p:cNvPr id="224" name="Shape 224"/>
          <p:cNvSpPr/>
          <p:nvPr/>
        </p:nvSpPr>
        <p:spPr>
          <a:xfrm>
            <a:off x="825500" y="28829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25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PALG06-07-01b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72000" y="1447800"/>
            <a:ext cx="4257675" cy="2060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822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22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2" grpId="3"/>
      <p:bldP build="whole" bldLvl="1" animBg="1" rev="0" advAuto="0" spid="227" grpId="2"/>
      <p:bldP build="whole" bldLvl="1" animBg="1" rev="0" advAuto="0" spid="224" grpId="4"/>
      <p:bldP build="whole" bldLvl="1" animBg="1" rev="0" advAuto="0" spid="22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230" name="Shape 230"/>
          <p:cNvSpPr/>
          <p:nvPr/>
        </p:nvSpPr>
        <p:spPr>
          <a:xfrm>
            <a:off x="4457700" y="771525"/>
            <a:ext cx="4381500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Find Measures of Similar Figures</a:t>
            </a:r>
          </a:p>
        </p:txBody>
      </p:sp>
      <p:sp>
        <p:nvSpPr>
          <p:cNvPr id="231" name="Shape 231"/>
          <p:cNvSpPr/>
          <p:nvPr/>
        </p:nvSpPr>
        <p:spPr>
          <a:xfrm>
            <a:off x="533400" y="1504950"/>
            <a:ext cx="7861300" cy="237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NESTED BOXES  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Nested boxes are a series of boxes that fit inside each other. The faces of the boxes are similar rectangles. A face on a larger box has a length of 24 centimeters and a width of 13.5 centimeters. If the width of a face on a smaller box is 9 centimeters, what is the length of the smaller box?</a:t>
            </a:r>
          </a:p>
        </p:txBody>
      </p:sp>
      <p:sp>
        <p:nvSpPr>
          <p:cNvPr id="232" name="Shape 232"/>
          <p:cNvSpPr/>
          <p:nvPr/>
        </p:nvSpPr>
        <p:spPr>
          <a:xfrm>
            <a:off x="685800" y="4802187"/>
            <a:ext cx="8089900" cy="123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983990" indent="-360045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1066800" algn="r"/>
                <a:tab pos="1181100" algn="l"/>
                <a:tab pos="18669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13.5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	= 24 ● 9	Find the cross products.</a:t>
            </a:r>
            <a:endParaRPr sz="2400">
              <a:uFill>
                <a:solidFill/>
              </a:uFill>
            </a:endParaRPr>
          </a:p>
          <a:p>
            <a:pPr lvl="0" marL="3983990" indent="-360045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1066800" algn="r"/>
                <a:tab pos="1181100" algn="l"/>
                <a:tab pos="18669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13.5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	= 216	Simplify.</a:t>
            </a:r>
            <a:endParaRPr sz="2400">
              <a:uFill>
                <a:solidFill/>
              </a:uFill>
            </a:endParaRPr>
          </a:p>
          <a:p>
            <a:pPr lvl="0" marL="3983990" indent="-360045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1066800" algn="r"/>
                <a:tab pos="1181100" algn="l"/>
                <a:tab pos="18669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	= 16	Divide each side by 13.5.</a:t>
            </a:r>
          </a:p>
        </p:txBody>
      </p:sp>
      <p:sp>
        <p:nvSpPr>
          <p:cNvPr id="233" name="Shape 233"/>
          <p:cNvSpPr/>
          <p:nvPr/>
        </p:nvSpPr>
        <p:spPr>
          <a:xfrm>
            <a:off x="4600575" y="4111625"/>
            <a:ext cx="42926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Write a proportion.</a:t>
            </a:r>
          </a:p>
        </p:txBody>
      </p:sp>
      <p:pic>
        <p:nvPicPr>
          <p:cNvPr id="234" name="6-7-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5700" y="3886200"/>
            <a:ext cx="1438275" cy="795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500"/>
                                        <p:tgtEl>
                                          <p:spTgt spid="2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2" grpId="4"/>
      <p:bldP build="whole" bldLvl="1" animBg="1" rev="0" advAuto="0" spid="233" grpId="3"/>
      <p:bldP build="whole" bldLvl="1" animBg="1" rev="0" advAuto="0" spid="234" grpId="2"/>
      <p:bldP build="whole" bldLvl="1" animBg="1" rev="0" advAuto="0" spid="23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237" name="Shape 237"/>
          <p:cNvSpPr/>
          <p:nvPr/>
        </p:nvSpPr>
        <p:spPr>
          <a:xfrm>
            <a:off x="4457700" y="771525"/>
            <a:ext cx="4381500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Find Measures of Similar Figures</a:t>
            </a:r>
          </a:p>
        </p:txBody>
      </p:sp>
      <p:sp>
        <p:nvSpPr>
          <p:cNvPr id="238" name="Shape 238"/>
          <p:cNvSpPr/>
          <p:nvPr/>
        </p:nvSpPr>
        <p:spPr>
          <a:xfrm>
            <a:off x="533400" y="1498600"/>
            <a:ext cx="82423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The length of the smaller box is </a:t>
            </a:r>
            <a:b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</a:b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16 centimeters.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241" name="Shape 241"/>
          <p:cNvSpPr/>
          <p:nvPr/>
        </p:nvSpPr>
        <p:spPr>
          <a:xfrm>
            <a:off x="876300" y="45847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42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9600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Shape 244"/>
          <p:cNvSpPr/>
          <p:nvPr/>
        </p:nvSpPr>
        <p:spPr>
          <a:xfrm>
            <a:off x="876300" y="1504950"/>
            <a:ext cx="3860800" cy="1410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MAPS  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In the figure, Δ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MNO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is similar to Δ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QPO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. Find the distance across the park.</a:t>
            </a:r>
          </a:p>
        </p:txBody>
      </p:sp>
      <p:pic>
        <p:nvPicPr>
          <p:cNvPr id="245" name="PALG09-06-02-YT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97400" y="1270000"/>
            <a:ext cx="4241800" cy="2768601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Shape 246"/>
          <p:cNvSpPr/>
          <p:nvPr/>
        </p:nvSpPr>
        <p:spPr>
          <a:xfrm>
            <a:off x="914400" y="3213100"/>
            <a:ext cx="2806700" cy="1943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14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1.9 mi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14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3.1 mi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14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4.8 mi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14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5.0 mi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822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22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2" grpId="1"/>
      <p:bldP build="whole" bldLvl="1" animBg="1" rev="0" advAuto="0" spid="245" grpId="4"/>
      <p:bldP build="whole" bldLvl="1" animBg="1" rev="0" advAuto="0" spid="241" grpId="6"/>
      <p:bldP build="whole" bldLvl="1" animBg="1" rev="0" advAuto="0" spid="244" grpId="3"/>
      <p:bldP build="whole" bldLvl="1" animBg="1" rev="0" advAuto="0" spid="246" grpId="5"/>
      <p:bldP build="whole" bldLvl="1" animBg="1" rev="0" advAuto="0" spid="24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Lesson Menu</a:t>
            </a:r>
          </a:p>
        </p:txBody>
      </p:sp>
      <p:sp>
        <p:nvSpPr>
          <p:cNvPr id="112" name="Shape 112"/>
          <p:cNvSpPr/>
          <p:nvPr/>
        </p:nvSpPr>
        <p:spPr>
          <a:xfrm>
            <a:off x="1066800" y="1855787"/>
            <a:ext cx="7594600" cy="273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812289" indent="-177165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" invalidUrl="" action="ppaction://hlinkshowjump?jump=nextslide" tgtFrame="" tooltip="" history="1" highlightClick="0" endSnd="0"/>
              </a:rPr>
              <a:t>Five-Minute Check (over Lesson 6–6)</a:t>
            </a:r>
            <a:endParaRPr>
              <a:uFill>
                <a:solidFill/>
              </a:uFill>
            </a:endParaRPr>
          </a:p>
          <a:p>
            <a:pPr lvl="0" marL="1812289" indent="-177165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2" invalidUrl="" action="ppaction://hlinksldjump" tgtFrame="" tooltip="" history="1" highlightClick="0" endSnd="0"/>
              </a:rPr>
              <a:t>Then/Now</a:t>
            </a:r>
            <a:endParaRPr>
              <a:uFill>
                <a:solidFill/>
              </a:uFill>
            </a:endParaRPr>
          </a:p>
          <a:p>
            <a:pPr lvl="0" marL="1812289" indent="-177165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3" invalidUrl="" action="ppaction://hlinksldjump" tgtFrame="" tooltip="" history="1" highlightClick="0" endSnd="0"/>
              </a:rPr>
              <a:t>New Vocabulary</a:t>
            </a:r>
            <a:endParaRPr>
              <a:uFill>
                <a:solidFill/>
              </a:uFill>
            </a:endParaRPr>
          </a:p>
          <a:p>
            <a:pPr lvl="0" marL="1812289" indent="-177165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4" invalidUrl="" action="ppaction://hlinksldjump" tgtFrame="" tooltip="" history="1" highlightClick="0" endSnd="0"/>
              </a:rPr>
              <a:t>Key Concept:  Similar Triangles</a:t>
            </a:r>
            <a:endParaRPr>
              <a:uFill>
                <a:solidFill/>
              </a:uFill>
            </a:endParaRPr>
          </a:p>
          <a:p>
            <a:pPr lvl="0" marL="1812289" indent="-177165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5" invalidUrl="" action="ppaction://hlinksldjump" tgtFrame="" tooltip="" history="1" highlightClick="0" endSnd="0"/>
              </a:rPr>
              <a:t>Example 1:  Find Measures of Similar Figures</a:t>
            </a:r>
            <a:endParaRPr>
              <a:uFill>
                <a:solidFill/>
              </a:uFill>
            </a:endParaRPr>
          </a:p>
          <a:p>
            <a:pPr lvl="0" marL="1812289" indent="-177165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6" invalidUrl="" action="ppaction://hlinksldjump" tgtFrame="" tooltip="" history="1" highlightClick="0" endSnd="0"/>
              </a:rPr>
              <a:t>Example 2:  Real-World Example: Find Measures of Similar Figures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End of the Lesson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1</a:t>
            </a:r>
          </a:p>
        </p:txBody>
      </p:sp>
      <p:sp>
        <p:nvSpPr>
          <p:cNvPr id="115" name="Shape 115"/>
          <p:cNvSpPr/>
          <p:nvPr/>
        </p:nvSpPr>
        <p:spPr>
          <a:xfrm>
            <a:off x="533400" y="37338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16" name="5Min Num_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2276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1066800" y="3660775"/>
            <a:ext cx="2806700" cy="189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12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20 feet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12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15 feet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12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10 feet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12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5 feet</a:t>
            </a:r>
          </a:p>
        </p:txBody>
      </p:sp>
      <p:grpSp>
        <p:nvGrpSpPr>
          <p:cNvPr id="120" name="Group 120"/>
          <p:cNvGrpSpPr/>
          <p:nvPr/>
        </p:nvGrpSpPr>
        <p:grpSpPr>
          <a:xfrm>
            <a:off x="685800" y="1657349"/>
            <a:ext cx="8291513" cy="1651119"/>
            <a:chOff x="0" y="0"/>
            <a:chExt cx="8291512" cy="1651117"/>
          </a:xfrm>
        </p:grpSpPr>
        <p:sp>
          <p:nvSpPr>
            <p:cNvPr id="118" name="Shape 118"/>
            <p:cNvSpPr/>
            <p:nvPr/>
          </p:nvSpPr>
          <p:spPr>
            <a:xfrm>
              <a:off x="0" y="0"/>
              <a:ext cx="8291513" cy="1651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383540">
                <a:lnSpc>
                  <a:spcPct val="90000"/>
                </a:lnSpc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On a floor plan for a new house, the scale is </a:t>
              </a:r>
              <a:br>
                <a:rPr b="1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</a:br>
              <a:br>
                <a:rPr b="1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</a:b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			 Find the actual length of the</a:t>
              </a:r>
              <a:b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</a:br>
              <a:b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</a:b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master bedroom which is 5 inches on the floor plan.</a:t>
              </a:r>
            </a:p>
          </p:txBody>
        </p:sp>
        <p:pic>
          <p:nvPicPr>
            <p:cNvPr id="119" name="PA_288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76237" y="395287"/>
              <a:ext cx="2459039" cy="7858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7" grpId="3"/>
      <p:bldP build="whole" bldLvl="1" animBg="1" rev="0" advAuto="0" spid="115" grpId="4"/>
      <p:bldP build="whole" bldLvl="1" animBg="1" rev="0" advAuto="0" spid="120" grpId="2"/>
      <p:bldP build="whole" bldLvl="1" animBg="1" rev="0" advAuto="0" spid="1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2</a:t>
            </a:r>
          </a:p>
        </p:txBody>
      </p:sp>
      <p:sp>
        <p:nvSpPr>
          <p:cNvPr id="123" name="Shape 123"/>
          <p:cNvSpPr/>
          <p:nvPr/>
        </p:nvSpPr>
        <p:spPr>
          <a:xfrm>
            <a:off x="533400" y="5678487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24" name="5Min Num_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1066800" y="3660775"/>
            <a:ext cx="2806700" cy="189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12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14.5 feet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12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14 feet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12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13.5 feet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12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13 feet</a:t>
            </a:r>
          </a:p>
        </p:txBody>
      </p:sp>
      <p:grpSp>
        <p:nvGrpSpPr>
          <p:cNvPr id="130" name="Group 130"/>
          <p:cNvGrpSpPr/>
          <p:nvPr/>
        </p:nvGrpSpPr>
        <p:grpSpPr>
          <a:xfrm>
            <a:off x="685800" y="1657349"/>
            <a:ext cx="8291513" cy="1851026"/>
            <a:chOff x="0" y="0"/>
            <a:chExt cx="8291512" cy="1851025"/>
          </a:xfrm>
        </p:grpSpPr>
        <p:grpSp>
          <p:nvGrpSpPr>
            <p:cNvPr id="128" name="Group 128"/>
            <p:cNvGrpSpPr/>
            <p:nvPr/>
          </p:nvGrpSpPr>
          <p:grpSpPr>
            <a:xfrm>
              <a:off x="0" y="-1"/>
              <a:ext cx="8291513" cy="1651119"/>
              <a:chOff x="0" y="0"/>
              <a:chExt cx="8291512" cy="1651117"/>
            </a:xfrm>
          </p:grpSpPr>
          <p:sp>
            <p:nvSpPr>
              <p:cNvPr id="126" name="Shape 126"/>
              <p:cNvSpPr/>
              <p:nvPr/>
            </p:nvSpPr>
            <p:spPr>
              <a:xfrm>
                <a:off x="0" y="0"/>
                <a:ext cx="8291513" cy="16511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lvl="0" marL="383540">
                  <a:lnSpc>
                    <a:spcPct val="90000"/>
                  </a:lnSpc>
                  <a:buClr>
                    <a:srgbClr val="0068AD"/>
                  </a:buClr>
                  <a:buFont typeface="Arial"/>
                  <a:defRPr>
                    <a:uFillTx/>
                  </a:defRPr>
                </a:pPr>
                <a:r>
                  <a:rPr b="1" sz="2400">
                    <a:solidFill>
                      <a:srgbClr val="0068AD"/>
                    </a:solidFill>
                    <a:uFill>
                      <a:solidFill>
                        <a:srgbClr val="0068AD"/>
                      </a:solidFill>
                    </a:uFill>
                  </a:rPr>
                  <a:t>On a floor plan for a new house, the scale is </a:t>
                </a:r>
                <a:br>
                  <a:rPr b="1">
                    <a:solidFill>
                      <a:srgbClr val="0068AD"/>
                    </a:solidFill>
                    <a:uFill>
                      <a:solidFill>
                        <a:srgbClr val="0068AD"/>
                      </a:solidFill>
                    </a:uFill>
                  </a:rPr>
                </a:br>
                <a:br>
                  <a:rPr b="1">
                    <a:solidFill>
                      <a:srgbClr val="0068AD"/>
                    </a:solidFill>
                    <a:uFill>
                      <a:solidFill>
                        <a:srgbClr val="0068AD"/>
                      </a:solidFill>
                    </a:uFill>
                  </a:rPr>
                </a:br>
                <a:r>
                  <a:rPr b="1" sz="2400">
                    <a:solidFill>
                      <a:srgbClr val="0068AD"/>
                    </a:solidFill>
                    <a:uFill>
                      <a:solidFill>
                        <a:srgbClr val="0068AD"/>
                      </a:solidFill>
                    </a:uFill>
                  </a:rPr>
                  <a:t>			 Find the actual length of the</a:t>
                </a:r>
                <a:br>
                  <a:rPr b="1" sz="2400">
                    <a:solidFill>
                      <a:srgbClr val="0068AD"/>
                    </a:solidFill>
                    <a:uFill>
                      <a:solidFill>
                        <a:srgbClr val="0068AD"/>
                      </a:solidFill>
                    </a:uFill>
                  </a:rPr>
                </a:br>
                <a:br>
                  <a:rPr b="1" sz="2400">
                    <a:solidFill>
                      <a:srgbClr val="0068AD"/>
                    </a:solidFill>
                    <a:uFill>
                      <a:solidFill>
                        <a:srgbClr val="0068AD"/>
                      </a:solidFill>
                    </a:uFill>
                  </a:rPr>
                </a:br>
                <a:r>
                  <a:rPr b="1" sz="2400">
                    <a:solidFill>
                      <a:srgbClr val="0068AD"/>
                    </a:solidFill>
                    <a:uFill>
                      <a:solidFill>
                        <a:srgbClr val="0068AD"/>
                      </a:solidFill>
                    </a:uFill>
                  </a:rPr>
                  <a:t>living room which is       inches on the floor plan.</a:t>
                </a:r>
              </a:p>
            </p:txBody>
          </p:sp>
          <p:pic>
            <p:nvPicPr>
              <p:cNvPr id="127" name="PA_288.png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376237" y="395287"/>
                <a:ext cx="2459039" cy="78581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29" name="PA_289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408362" y="1069975"/>
              <a:ext cx="503238" cy="7810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" grpId="2"/>
      <p:bldP build="whole" bldLvl="1" animBg="1" rev="0" advAuto="0" spid="124" grpId="1"/>
      <p:bldP build="whole" bldLvl="1" animBg="1" rev="0" advAuto="0" spid="123" grpId="4"/>
      <p:bldP build="whole" bldLvl="1" animBg="1" rev="0" advAuto="0" spid="125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3</a:t>
            </a:r>
          </a:p>
        </p:txBody>
      </p:sp>
      <p:sp>
        <p:nvSpPr>
          <p:cNvPr id="133" name="Shape 133"/>
          <p:cNvSpPr/>
          <p:nvPr/>
        </p:nvSpPr>
        <p:spPr>
          <a:xfrm>
            <a:off x="533400" y="5068887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34" name="5Min Num_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1066800" y="3660775"/>
            <a:ext cx="2806700" cy="189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12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12 feet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12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11.5 feet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12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11.2 feet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12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10.5 feet</a:t>
            </a:r>
          </a:p>
        </p:txBody>
      </p:sp>
      <p:grpSp>
        <p:nvGrpSpPr>
          <p:cNvPr id="138" name="Group 138"/>
          <p:cNvGrpSpPr/>
          <p:nvPr/>
        </p:nvGrpSpPr>
        <p:grpSpPr>
          <a:xfrm>
            <a:off x="685800" y="1657349"/>
            <a:ext cx="8291513" cy="1651119"/>
            <a:chOff x="0" y="0"/>
            <a:chExt cx="8291512" cy="1651117"/>
          </a:xfrm>
        </p:grpSpPr>
        <p:sp>
          <p:nvSpPr>
            <p:cNvPr id="136" name="Shape 136"/>
            <p:cNvSpPr/>
            <p:nvPr/>
          </p:nvSpPr>
          <p:spPr>
            <a:xfrm>
              <a:off x="0" y="0"/>
              <a:ext cx="8291513" cy="1651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383540">
                <a:lnSpc>
                  <a:spcPct val="90000"/>
                </a:lnSpc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On a floor plan for a new house, the scale is </a:t>
              </a:r>
              <a:br>
                <a:rPr b="1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</a:br>
              <a:br>
                <a:rPr b="1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</a:b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			 Find the actual length of the</a:t>
              </a:r>
              <a:b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</a:br>
              <a:b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</a:b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kitchen which is </a:t>
              </a:r>
              <a:r>
                <a:rPr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2.8</a:t>
              </a: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 inches on the floor plan.</a:t>
              </a:r>
            </a:p>
          </p:txBody>
        </p:sp>
        <p:pic>
          <p:nvPicPr>
            <p:cNvPr id="137" name="PA_288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76237" y="395287"/>
              <a:ext cx="2459039" cy="7858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8" grpId="2"/>
      <p:bldP build="whole" bldLvl="1" animBg="1" rev="0" advAuto="0" spid="134" grpId="1"/>
      <p:bldP build="whole" bldLvl="1" animBg="1" rev="0" advAuto="0" spid="133" grpId="4"/>
      <p:bldP build="whole" bldLvl="1" animBg="1" rev="0" advAuto="0" spid="135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4</a:t>
            </a:r>
          </a:p>
        </p:txBody>
      </p:sp>
      <p:sp>
        <p:nvSpPr>
          <p:cNvPr id="141" name="Shape 141"/>
          <p:cNvSpPr/>
          <p:nvPr/>
        </p:nvSpPr>
        <p:spPr>
          <a:xfrm>
            <a:off x="533400" y="39624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42" name="5Min Num_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/>
        </p:nvSpPr>
        <p:spPr>
          <a:xfrm>
            <a:off x="1066800" y="3000375"/>
            <a:ext cx="4381500" cy="223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1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1 inch = 50 miles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1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1 inch = 60 miles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1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10 inch = 500 miles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1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10 inch = 600 miles</a:t>
            </a:r>
          </a:p>
        </p:txBody>
      </p:sp>
      <p:sp>
        <p:nvSpPr>
          <p:cNvPr id="144" name="Shape 144"/>
          <p:cNvSpPr/>
          <p:nvPr/>
        </p:nvSpPr>
        <p:spPr>
          <a:xfrm>
            <a:off x="685800" y="1657350"/>
            <a:ext cx="8026400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On a map, the distance between two cities is 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4.5 inches. The actual distance is 270 miles. What is the scale of the map?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2" grpId="1"/>
      <p:bldP build="whole" bldLvl="1" animBg="1" rev="0" advAuto="0" spid="143" grpId="3"/>
      <p:bldP build="whole" bldLvl="1" animBg="1" rev="0" advAuto="0" spid="141" grpId="4"/>
      <p:bldP build="whole" bldLvl="1" animBg="1" rev="0" advAuto="0" spid="14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5</a:t>
            </a:r>
          </a:p>
        </p:txBody>
      </p:sp>
      <p:sp>
        <p:nvSpPr>
          <p:cNvPr id="147" name="Shape 147"/>
          <p:cNvSpPr/>
          <p:nvPr/>
        </p:nvSpPr>
        <p:spPr>
          <a:xfrm>
            <a:off x="533400" y="4408487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48" name="5Min Num_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1" name="Group 151"/>
          <p:cNvGrpSpPr/>
          <p:nvPr/>
        </p:nvGrpSpPr>
        <p:grpSpPr>
          <a:xfrm>
            <a:off x="685800" y="1657350"/>
            <a:ext cx="8026400" cy="1916113"/>
            <a:chOff x="0" y="0"/>
            <a:chExt cx="8026400" cy="1916112"/>
          </a:xfrm>
        </p:grpSpPr>
        <p:sp>
          <p:nvSpPr>
            <p:cNvPr id="149" name="Shape 149"/>
            <p:cNvSpPr/>
            <p:nvPr/>
          </p:nvSpPr>
          <p:spPr>
            <a:xfrm>
              <a:off x="0" y="0"/>
              <a:ext cx="8026400" cy="17313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383540">
                <a:lnSpc>
                  <a:spcPct val="90000"/>
                </a:lnSpc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 flower garden is </a:t>
              </a:r>
              <a:r>
                <a:rPr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3</a:t>
              </a: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 feet wide by </a:t>
              </a:r>
              <a:r>
                <a:rPr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8</a:t>
              </a: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 feet long. What</a:t>
              </a:r>
              <a:b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</a:br>
              <a:b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</a:b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will be the width and length of the garden on a</a:t>
              </a:r>
              <a:b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</a:br>
              <a:b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</a:b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scale drawing if the scale is</a:t>
              </a:r>
            </a:p>
          </p:txBody>
        </p:sp>
        <p:pic>
          <p:nvPicPr>
            <p:cNvPr id="150" name="PA_290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511675" y="1130300"/>
              <a:ext cx="2559050" cy="7858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6" name="Group 156"/>
          <p:cNvGrpSpPr/>
          <p:nvPr/>
        </p:nvGrpSpPr>
        <p:grpSpPr>
          <a:xfrm>
            <a:off x="1066800" y="3468687"/>
            <a:ext cx="5384800" cy="2932113"/>
            <a:chOff x="0" y="0"/>
            <a:chExt cx="5384800" cy="2932112"/>
          </a:xfrm>
        </p:grpSpPr>
        <p:sp>
          <p:nvSpPr>
            <p:cNvPr id="152" name="Shape 152"/>
            <p:cNvSpPr/>
            <p:nvPr/>
          </p:nvSpPr>
          <p:spPr>
            <a:xfrm>
              <a:off x="0" y="95250"/>
              <a:ext cx="5384800" cy="25868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5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br>
                <a:rPr b="1" sz="2400">
                  <a:uFill>
                    <a:solidFill/>
                  </a:uFill>
                </a:rPr>
              </a:b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5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br>
                <a:rPr b="1" sz="2400">
                  <a:uFill>
                    <a:solidFill/>
                  </a:uFill>
                </a:rPr>
              </a:b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5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br>
                <a:rPr b="1" sz="2400">
                  <a:uFill>
                    <a:solidFill/>
                  </a:uFill>
                </a:rPr>
              </a:b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5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153" name="6-7-5.png"/>
            <p:cNvPicPr/>
            <p:nvPr/>
          </p:nvPicPr>
          <p:blipFill>
            <a:blip r:embed="rId4">
              <a:extLst/>
            </a:blip>
            <a:srcRect l="0" t="51078" r="41781" b="34117"/>
            <a:stretch>
              <a:fillRect/>
            </a:stretch>
          </p:blipFill>
          <p:spPr>
            <a:xfrm>
              <a:off x="446087" y="819150"/>
              <a:ext cx="3619501" cy="6207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6-7-5.png"/>
            <p:cNvPicPr/>
            <p:nvPr/>
          </p:nvPicPr>
          <p:blipFill>
            <a:blip r:embed="rId4">
              <a:extLst/>
            </a:blip>
            <a:srcRect l="0" t="65882" r="41781" b="0"/>
            <a:stretch>
              <a:fillRect/>
            </a:stretch>
          </p:blipFill>
          <p:spPr>
            <a:xfrm>
              <a:off x="446087" y="1504950"/>
              <a:ext cx="3619501" cy="14271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" name="6-7-5.png"/>
            <p:cNvPicPr/>
            <p:nvPr/>
          </p:nvPicPr>
          <p:blipFill>
            <a:blip r:embed="rId4">
              <a:extLst/>
            </a:blip>
            <a:srcRect l="0" t="34803" r="41781" b="47450"/>
            <a:stretch>
              <a:fillRect/>
            </a:stretch>
          </p:blipFill>
          <p:spPr>
            <a:xfrm>
              <a:off x="446087" y="0"/>
              <a:ext cx="3648076" cy="749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1"/>
      <p:bldP build="whole" bldLvl="1" animBg="1" rev="0" advAuto="0" spid="156" grpId="3"/>
      <p:bldP build="whole" bldLvl="1" animBg="1" rev="0" advAuto="0" spid="147" grpId="4"/>
      <p:bldP build="whole" bldLvl="1" animBg="1" rev="0" advAuto="0" spid="151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6</a:t>
            </a:r>
          </a:p>
        </p:txBody>
      </p:sp>
      <p:sp>
        <p:nvSpPr>
          <p:cNvPr id="159" name="Shape 159"/>
          <p:cNvSpPr/>
          <p:nvPr/>
        </p:nvSpPr>
        <p:spPr>
          <a:xfrm>
            <a:off x="533400" y="38862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60" name="Std Test Prac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1295400"/>
            <a:ext cx="3373438" cy="311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5Min Num_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4" name="Group 164"/>
          <p:cNvGrpSpPr/>
          <p:nvPr/>
        </p:nvGrpSpPr>
        <p:grpSpPr>
          <a:xfrm>
            <a:off x="1066800" y="2705099"/>
            <a:ext cx="3517900" cy="2527301"/>
            <a:chOff x="0" y="0"/>
            <a:chExt cx="3517900" cy="2527300"/>
          </a:xfrm>
        </p:grpSpPr>
        <p:sp>
          <p:nvSpPr>
            <p:cNvPr id="162" name="Shape 162"/>
            <p:cNvSpPr/>
            <p:nvPr/>
          </p:nvSpPr>
          <p:spPr>
            <a:xfrm>
              <a:off x="0" y="266700"/>
              <a:ext cx="3517900" cy="21357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sz="2400">
                  <a:uFill>
                    <a:solidFill/>
                  </a:uFill>
                </a:rPr>
                <a:t>1 inch = 12 feet</a:t>
              </a:r>
            </a:p>
          </p:txBody>
        </p:sp>
        <p:pic>
          <p:nvPicPr>
            <p:cNvPr id="163" name="6-7-6.png"/>
            <p:cNvPicPr/>
            <p:nvPr/>
          </p:nvPicPr>
          <p:blipFill>
            <a:blip r:embed="rId4">
              <a:extLst/>
            </a:blip>
            <a:srcRect l="0" t="25538" r="67591" b="0"/>
            <a:stretch>
              <a:fillRect/>
            </a:stretch>
          </p:blipFill>
          <p:spPr>
            <a:xfrm>
              <a:off x="609600" y="0"/>
              <a:ext cx="2557463" cy="2527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5" name="Shape 165"/>
          <p:cNvSpPr/>
          <p:nvPr/>
        </p:nvSpPr>
        <p:spPr>
          <a:xfrm>
            <a:off x="685800" y="1657350"/>
            <a:ext cx="8026400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buClr>
                <a:srgbClr val="0068AD"/>
              </a:buClr>
              <a:buFont typeface="Arial"/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 model boat has a length of 42 inches. The actual length of the boat is 63 feet. What is the scale of the model?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5"/>
      <p:bldP build="whole" bldLvl="1" animBg="1" rev="0" advAuto="0" spid="161" grpId="2"/>
      <p:bldP build="whole" bldLvl="1" animBg="1" rev="0" advAuto="0" spid="160" grpId="1"/>
      <p:bldP build="whole" bldLvl="1" animBg="1" rev="0" advAuto="0" spid="165" grpId="3"/>
      <p:bldP build="whole" bldLvl="1" animBg="1" rev="0" advAuto="0" spid="164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Then/Now</a:t>
            </a:r>
          </a:p>
        </p:txBody>
      </p:sp>
      <p:pic>
        <p:nvPicPr>
          <p:cNvPr id="168" name="The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812800" y="1828800"/>
            <a:ext cx="7632700" cy="1231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You have already used scales and scale factors to make scale drawings of objects. (Lesson 6–6)</a:t>
            </a:r>
          </a:p>
        </p:txBody>
      </p:sp>
      <p:pic>
        <p:nvPicPr>
          <p:cNvPr id="170" name="Now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00" y="328295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812800" y="4292600"/>
            <a:ext cx="7632700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Find missing measures of similar figures.</a:t>
            </a:r>
          </a:p>
        </p:txBody>
      </p:sp>
      <p:sp>
        <p:nvSpPr>
          <p:cNvPr id="172" name="Shape 172"/>
          <p:cNvSpPr/>
          <p:nvPr/>
        </p:nvSpPr>
        <p:spPr>
          <a:xfrm>
            <a:off x="812800" y="4933950"/>
            <a:ext cx="7632700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Use scale factors to solve problems.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2" grpId="5"/>
      <p:bldP build="whole" bldLvl="1" animBg="1" rev="0" advAuto="0" spid="169" grpId="2"/>
      <p:bldP build="whole" bldLvl="1" animBg="1" rev="0" advAuto="0" spid="171" grpId="4"/>
      <p:bldP build="whole" bldLvl="1" animBg="1" rev="0" advAuto="0" spid="168" grpId="1"/>
      <p:bldP build="whole" bldLvl="1" animBg="1" rev="0" advAuto="0" spid="170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